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sldIdLst>
    <p:sldId id="281" r:id="rId2"/>
    <p:sldId id="282" r:id="rId3"/>
    <p:sldId id="283" r:id="rId4"/>
    <p:sldId id="284" r:id="rId5"/>
    <p:sldId id="28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65c111e340d06f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6T11:43:17.13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e623cc0058_3_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</a:t>
            </a:fld>
            <a:endParaRPr/>
          </a:p>
        </p:txBody>
      </p:sp>
      <p:sp>
        <p:nvSpPr>
          <p:cNvPr id="32" name="Google Shape;32;ge623cc0058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Google Shape;33;ge623cc0058_3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65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623cc005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623cc005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23cc005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23cc005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23cc005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623cc005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623cc00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623cc00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5dc5e5a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5dc5e5a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696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7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41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53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623cc0058_3_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/>
          </a:p>
        </p:txBody>
      </p:sp>
      <p:sp>
        <p:nvSpPr>
          <p:cNvPr id="45" name="Google Shape;45;ge623cc0058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" name="Google Shape;46;ge623cc0058_3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70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582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6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212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47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453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dc5e5a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dc5e5a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1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63f81f4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63f81f4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55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5dc5e5a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5dc5e5a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71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5dc5e5a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5dc5e5a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42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623cc00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623cc00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623cc00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623cc00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623cc005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623cc005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623cc005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623cc005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1116012" y="1314450"/>
            <a:ext cx="75597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3434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219200" y="461129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 layout with centered title and subtitle placeholder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3434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219200" y="461129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645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on left, text on right" type="twoColTx">
  <p:cSld name="Title, text on left, text on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3434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219200" y="461129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09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4572000"/>
            <a:ext cx="9315450" cy="714375"/>
            <a:chOff x="0" y="3840"/>
            <a:chExt cx="5868" cy="600"/>
          </a:xfrm>
        </p:grpSpPr>
        <p:sp>
          <p:nvSpPr>
            <p:cNvPr id="7" name="Google Shape;7;p1"/>
            <p:cNvSpPr/>
            <p:nvPr/>
          </p:nvSpPr>
          <p:spPr>
            <a:xfrm>
              <a:off x="0" y="3984"/>
              <a:ext cx="5700" cy="30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768" y="3840"/>
              <a:ext cx="5100" cy="60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116012" y="1314450"/>
            <a:ext cx="75597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3434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219200" y="461129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2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243137" y="596503"/>
            <a:ext cx="613886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375" y="0"/>
            <a:ext cx="9144000" cy="2571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2247900" y="307181"/>
            <a:ext cx="6096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Analysis of Inertia-Weighted Redundancy Resolution</a:t>
            </a:r>
            <a:endParaRPr sz="2400" b="1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6062875" y="4064000"/>
            <a:ext cx="298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Ermanno Bartoli 1794103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Francesco Argenziano 1957976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2403250" y="1908675"/>
            <a:ext cx="6741000" cy="663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125" y="2572350"/>
            <a:ext cx="9144000" cy="2571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400" y="2719996"/>
            <a:ext cx="2098400" cy="7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5257700" y="2707150"/>
            <a:ext cx="370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Bartoli Ermanno - 1794103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Argenziano Francesco - 1957976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Academic Year: 2020-2021</a:t>
            </a:r>
            <a:endParaRPr sz="16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Matlab Robotics System Toolbox</a:t>
            </a:r>
            <a:endParaRPr/>
          </a:p>
        </p:txBody>
      </p:sp>
      <p:sp>
        <p:nvSpPr>
          <p:cNvPr id="97" name="Google Shape;97;p12"/>
          <p:cNvSpPr txBox="1"/>
          <p:nvPr/>
        </p:nvSpPr>
        <p:spPr>
          <a:xfrm>
            <a:off x="213150" y="831275"/>
            <a:ext cx="86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used Matlab Robotics System Toolbox to visualize the motion of the robot.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order to make the robot more realistic, we added collisionCylinders on the links</a:t>
            </a:r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5" y="1446875"/>
            <a:ext cx="2575876" cy="25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588" y="1506350"/>
            <a:ext cx="2454162" cy="24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 txBox="1"/>
          <p:nvPr/>
        </p:nvSpPr>
        <p:spPr>
          <a:xfrm>
            <a:off x="332013" y="4054175"/>
            <a:ext cx="31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Robot without collisionCylinders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4785725" y="4054175"/>
            <a:ext cx="31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Robot with collisionCylinders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114237" y="115356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Generation of trajectories (1)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114225" y="551250"/>
            <a:ext cx="8561400" cy="38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900"/>
              <a:t>For the generation of trajectories:</a:t>
            </a:r>
            <a:endParaRPr sz="100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00" y="1037863"/>
            <a:ext cx="8561399" cy="30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14237" y="115356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Generation of trajectories (2)</a:t>
            </a: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05" y="551250"/>
            <a:ext cx="5037695" cy="40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220787" y="136656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Path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75" y="1153500"/>
            <a:ext cx="2929087" cy="252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0" y="1153500"/>
            <a:ext cx="2584944" cy="25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599" y="1108637"/>
            <a:ext cx="3033200" cy="25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411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 on a linear path - Absence of gravity term (1)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75" y="730625"/>
            <a:ext cx="3587812" cy="30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75" y="730613"/>
            <a:ext cx="3467189" cy="30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824375" y="3909475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tau values for k = -1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4884475" y="3997925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tau values for k = 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 on a linear path - Absence of gravity term (2)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824375" y="3909475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 smtClean="0"/>
              <a:t>joint </a:t>
            </a:r>
            <a:r>
              <a:rPr lang="it" dirty="0"/>
              <a:t>values for k = -1</a:t>
            </a:r>
            <a:endParaRPr dirty="0"/>
          </a:p>
        </p:txBody>
      </p:sp>
      <p:sp>
        <p:nvSpPr>
          <p:cNvPr id="138" name="Google Shape;138;p17"/>
          <p:cNvSpPr txBox="1"/>
          <p:nvPr/>
        </p:nvSpPr>
        <p:spPr>
          <a:xfrm>
            <a:off x="4884475" y="3997925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 smtClean="0"/>
              <a:t>joint </a:t>
            </a:r>
            <a:r>
              <a:rPr lang="it" dirty="0"/>
              <a:t>values for k = 2</a:t>
            </a:r>
            <a:endParaRPr dirty="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25" y="788900"/>
            <a:ext cx="3395186" cy="31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763" y="788900"/>
            <a:ext cx="3629421" cy="31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linear path - Absence of gravity term </a:t>
            </a:r>
            <a:r>
              <a:rPr lang="it" dirty="0" smtClean="0"/>
              <a:t>(3)</a:t>
            </a:r>
            <a:endParaRPr dirty="0"/>
          </a:p>
        </p:txBody>
      </p:sp>
      <p:pic>
        <p:nvPicPr>
          <p:cNvPr id="7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788" y="624107"/>
            <a:ext cx="6108558" cy="381784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7126014" y="2109426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-1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68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linear path - Absence of gravity term </a:t>
            </a:r>
            <a:r>
              <a:rPr lang="it" dirty="0" smtClean="0"/>
              <a:t>(4)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126014" y="2109426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2</a:t>
            </a:r>
            <a:endParaRPr lang="it-IT" dirty="0"/>
          </a:p>
        </p:txBody>
      </p:sp>
      <p:pic>
        <p:nvPicPr>
          <p:cNvPr id="3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925" y="631486"/>
            <a:ext cx="6082845" cy="38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linear path </a:t>
            </a:r>
            <a:r>
              <a:rPr lang="it" dirty="0" smtClean="0"/>
              <a:t>– Presence of </a:t>
            </a:r>
            <a:r>
              <a:rPr lang="it" dirty="0"/>
              <a:t>gravity term </a:t>
            </a:r>
            <a:r>
              <a:rPr lang="it" dirty="0" smtClean="0"/>
              <a:t>(1)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53482" y="2109426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-1</a:t>
            </a:r>
            <a:endParaRPr lang="it-IT" dirty="0"/>
          </a:p>
        </p:txBody>
      </p:sp>
      <p:pic>
        <p:nvPicPr>
          <p:cNvPr id="5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1437" y="611119"/>
            <a:ext cx="6238806" cy="38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linear path </a:t>
            </a:r>
            <a:r>
              <a:rPr lang="it" dirty="0" smtClean="0"/>
              <a:t>– Presence of </a:t>
            </a:r>
            <a:r>
              <a:rPr lang="it" dirty="0"/>
              <a:t>gravity term </a:t>
            </a:r>
            <a:r>
              <a:rPr lang="it" dirty="0" smtClean="0"/>
              <a:t>(2)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53482" y="2109426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2</a:t>
            </a:r>
            <a:endParaRPr lang="it-IT" dirty="0"/>
          </a:p>
        </p:txBody>
      </p:sp>
      <p:pic>
        <p:nvPicPr>
          <p:cNvPr id="3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544" y="540808"/>
            <a:ext cx="6364432" cy="39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43434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06/29/2021</a:t>
            </a: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553200" y="461129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1954212" y="472678"/>
            <a:ext cx="184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4294967295"/>
          </p:nvPr>
        </p:nvSpPr>
        <p:spPr>
          <a:xfrm>
            <a:off x="1116012" y="28643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 to the problem</a:t>
            </a:r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518575" y="736875"/>
            <a:ext cx="4925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dirty="0"/>
              <a:t>Goal of this project was to analyze the </a:t>
            </a:r>
            <a:r>
              <a:rPr lang="it" dirty="0" smtClean="0"/>
              <a:t>performance </a:t>
            </a:r>
            <a:r>
              <a:rPr lang="it" dirty="0"/>
              <a:t>of a 3R robot redundant w.r.t. a specific </a:t>
            </a:r>
            <a:r>
              <a:rPr lang="it" dirty="0" smtClean="0"/>
              <a:t>task</a:t>
            </a:r>
            <a:r>
              <a:rPr lang="it" dirty="0"/>
              <a:t/>
            </a:r>
            <a:br>
              <a:rPr lang="it" dirty="0"/>
            </a:br>
            <a:r>
              <a:rPr lang="it" dirty="0"/>
              <a:t/>
            </a:r>
            <a:br>
              <a:rPr lang="it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dirty="0"/>
              <a:t>The seek for the solution is done through Jacobian-based methods at the second differential </a:t>
            </a:r>
            <a:r>
              <a:rPr lang="it" dirty="0" smtClean="0"/>
              <a:t>level</a:t>
            </a:r>
            <a:r>
              <a:rPr lang="it" dirty="0"/>
              <a:t/>
            </a:r>
            <a:br>
              <a:rPr lang="it" dirty="0"/>
            </a:br>
            <a:r>
              <a:rPr lang="it" dirty="0"/>
              <a:t/>
            </a:r>
            <a:br>
              <a:rPr lang="it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dirty="0"/>
              <a:t>While achieving the task, the robot must also minimize the objective function: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	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for different k values.</a:t>
            </a:r>
            <a:endParaRPr dirty="0"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826" y="891775"/>
            <a:ext cx="2968125" cy="30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00" y="3264900"/>
            <a:ext cx="4697224" cy="56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0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</a:t>
            </a:r>
            <a:r>
              <a:rPr lang="it" dirty="0" smtClean="0"/>
              <a:t>circular path– Absence of </a:t>
            </a:r>
            <a:r>
              <a:rPr lang="it" dirty="0"/>
              <a:t>gravity term </a:t>
            </a:r>
            <a:r>
              <a:rPr lang="it" dirty="0" smtClean="0"/>
              <a:t>(1)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53482" y="2109426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-1</a:t>
            </a:r>
            <a:endParaRPr lang="it-IT" dirty="0"/>
          </a:p>
        </p:txBody>
      </p:sp>
      <p:pic>
        <p:nvPicPr>
          <p:cNvPr id="4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066" y="504165"/>
            <a:ext cx="6397722" cy="39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</a:t>
            </a:r>
            <a:r>
              <a:rPr lang="it" dirty="0" smtClean="0"/>
              <a:t>circular path– Absence of </a:t>
            </a:r>
            <a:r>
              <a:rPr lang="it" dirty="0"/>
              <a:t>gravity term </a:t>
            </a:r>
            <a:r>
              <a:rPr lang="it" dirty="0" smtClean="0"/>
              <a:t>(2)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53482" y="2109426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2</a:t>
            </a:r>
            <a:endParaRPr lang="it-IT" dirty="0"/>
          </a:p>
        </p:txBody>
      </p:sp>
      <p:pic>
        <p:nvPicPr>
          <p:cNvPr id="3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350" y="572550"/>
            <a:ext cx="6358177" cy="39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</a:t>
            </a:r>
            <a:r>
              <a:rPr lang="it" dirty="0" smtClean="0"/>
              <a:t>circular path– Presence of </a:t>
            </a:r>
            <a:r>
              <a:rPr lang="it" dirty="0"/>
              <a:t>gravity </a:t>
            </a:r>
            <a:r>
              <a:rPr lang="it" dirty="0" smtClean="0"/>
              <a:t>term (1)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53482" y="2112505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-1</a:t>
            </a:r>
            <a:endParaRPr lang="it-IT" dirty="0"/>
          </a:p>
        </p:txBody>
      </p:sp>
      <p:pic>
        <p:nvPicPr>
          <p:cNvPr id="3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208" y="523058"/>
            <a:ext cx="6354714" cy="39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Results on a </a:t>
            </a:r>
            <a:r>
              <a:rPr lang="it" dirty="0" smtClean="0"/>
              <a:t>circular path– Presence of </a:t>
            </a:r>
            <a:r>
              <a:rPr lang="it" dirty="0"/>
              <a:t>gravity </a:t>
            </a:r>
            <a:r>
              <a:rPr lang="it" dirty="0" smtClean="0"/>
              <a:t>term (2)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53482" y="2112505"/>
            <a:ext cx="174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2</a:t>
            </a:r>
            <a:endParaRPr lang="it-IT" dirty="0"/>
          </a:p>
        </p:txBody>
      </p:sp>
      <p:pic>
        <p:nvPicPr>
          <p:cNvPr id="4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2964" y="572550"/>
            <a:ext cx="6334697" cy="39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1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 smtClean="0"/>
              <a:t>Why a damping factor is useful?</a:t>
            </a:r>
            <a:endParaRPr dirty="0"/>
          </a:p>
        </p:txBody>
      </p:sp>
      <p:pic>
        <p:nvPicPr>
          <p:cNvPr id="3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613" y="572550"/>
            <a:ext cx="6142965" cy="383935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693285" y="464897"/>
            <a:ext cx="23521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smtClean="0"/>
              <a:t>this video, the </a:t>
            </a:r>
            <a:r>
              <a:rPr lang="en-US" dirty="0"/>
              <a:t>robot was asked to hold the end-effector stuck in a </a:t>
            </a:r>
            <a:r>
              <a:rPr lang="en-US" dirty="0" smtClean="0"/>
              <a:t>point.</a:t>
            </a:r>
          </a:p>
          <a:p>
            <a:r>
              <a:rPr lang="en-US" dirty="0"/>
              <a:t>This task, which is trivial without the presence of gravity, becomes more interesting with the presence of it, because at every </a:t>
            </a:r>
            <a:r>
              <a:rPr lang="en-US" dirty="0" smtClean="0"/>
              <a:t>instant </a:t>
            </a:r>
            <a:r>
              <a:rPr lang="en-US" dirty="0"/>
              <a:t>a </a:t>
            </a:r>
            <a:r>
              <a:rPr lang="en-US" dirty="0" smtClean="0"/>
              <a:t>tau </a:t>
            </a:r>
            <a:r>
              <a:rPr lang="en-US" dirty="0"/>
              <a:t>which contrast the gravity have to be generated, and the end-effector has to be held to the point.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745624" y="3811539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92899" y="136650"/>
            <a:ext cx="82626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 smtClean="0"/>
              <a:t>The same task with a damping factor</a:t>
            </a:r>
            <a:endParaRPr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238230" y="3851563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K = 2</a:t>
            </a:r>
            <a:endParaRPr lang="it-IT" dirty="0"/>
          </a:p>
        </p:txBody>
      </p:sp>
      <p:pic>
        <p:nvPicPr>
          <p:cNvPr id="2" name="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845" y="526377"/>
            <a:ext cx="6521690" cy="40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1156" y="1347811"/>
            <a:ext cx="7559700" cy="435900"/>
          </a:xfrm>
        </p:spPr>
        <p:txBody>
          <a:bodyPr/>
          <a:lstStyle/>
          <a:p>
            <a:pPr algn="ctr"/>
            <a:r>
              <a:rPr lang="it-IT" dirty="0" smtClean="0">
                <a:latin typeface="Bookman Old Style" panose="02050604050505020204" pitchFamily="18" charset="0"/>
              </a:rPr>
              <a:t>THANK YOU FOR THE ATTENTION</a:t>
            </a:r>
            <a:endParaRPr lang="it-IT" dirty="0">
              <a:latin typeface="Bookman Old Style" panose="0205060405050502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671176" y="2004291"/>
            <a:ext cx="705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latin typeface="Bookman Old Style" panose="02050604050505020204" pitchFamily="18" charset="0"/>
              </a:rPr>
              <a:t>The complete set of </a:t>
            </a:r>
            <a:r>
              <a:rPr lang="it-IT" b="1" dirty="0" err="1" smtClean="0">
                <a:latin typeface="Bookman Old Style" panose="02050604050505020204" pitchFamily="18" charset="0"/>
              </a:rPr>
              <a:t>simulations</a:t>
            </a:r>
            <a:r>
              <a:rPr lang="it-IT" b="1" dirty="0" smtClean="0">
                <a:latin typeface="Bookman Old Style" panose="02050604050505020204" pitchFamily="18" charset="0"/>
              </a:rPr>
              <a:t> and </a:t>
            </a:r>
            <a:r>
              <a:rPr lang="it-IT" b="1" smtClean="0">
                <a:latin typeface="Bookman Old Style" panose="02050604050505020204" pitchFamily="18" charset="0"/>
              </a:rPr>
              <a:t>videos </a:t>
            </a:r>
            <a:r>
              <a:rPr lang="it-IT" b="1" dirty="0" err="1" smtClean="0">
                <a:latin typeface="Bookman Old Style" panose="02050604050505020204" pitchFamily="18" charset="0"/>
              </a:rPr>
              <a:t>is</a:t>
            </a:r>
            <a:r>
              <a:rPr lang="it-IT" b="1" dirty="0" smtClean="0">
                <a:latin typeface="Bookman Old Style" panose="02050604050505020204" pitchFamily="18" charset="0"/>
              </a:rPr>
              <a:t> </a:t>
            </a:r>
            <a:r>
              <a:rPr lang="it-IT" b="1" dirty="0" err="1" smtClean="0">
                <a:latin typeface="Bookman Old Style" panose="02050604050505020204" pitchFamily="18" charset="0"/>
              </a:rPr>
              <a:t>available</a:t>
            </a:r>
            <a:r>
              <a:rPr lang="it-IT" b="1" dirty="0" smtClean="0">
                <a:latin typeface="Bookman Old Style" panose="02050604050505020204" pitchFamily="18" charset="0"/>
              </a:rPr>
              <a:t> </a:t>
            </a:r>
            <a:r>
              <a:rPr lang="it-IT" b="1" dirty="0" err="1" smtClean="0">
                <a:latin typeface="Bookman Old Style" panose="02050604050505020204" pitchFamily="18" charset="0"/>
              </a:rPr>
              <a:t>at</a:t>
            </a:r>
            <a:r>
              <a:rPr lang="it-IT" b="1" dirty="0" smtClean="0">
                <a:latin typeface="Bookman Old Style" panose="02050604050505020204" pitchFamily="18" charset="0"/>
              </a:rPr>
              <a:t> the </a:t>
            </a:r>
            <a:r>
              <a:rPr lang="it-IT" b="1" dirty="0" err="1" smtClean="0">
                <a:latin typeface="Bookman Old Style" panose="02050604050505020204" pitchFamily="18" charset="0"/>
              </a:rPr>
              <a:t>following</a:t>
            </a:r>
            <a:r>
              <a:rPr lang="it-IT" b="1" dirty="0" smtClean="0">
                <a:latin typeface="Bookman Old Style" panose="02050604050505020204" pitchFamily="18" charset="0"/>
              </a:rPr>
              <a:t> </a:t>
            </a:r>
            <a:r>
              <a:rPr lang="it-IT" b="1" dirty="0" err="1" smtClean="0">
                <a:latin typeface="Bookman Old Style" panose="02050604050505020204" pitchFamily="18" charset="0"/>
              </a:rPr>
              <a:t>GitHub</a:t>
            </a:r>
            <a:r>
              <a:rPr lang="it-IT" b="1" dirty="0">
                <a:latin typeface="Bookman Old Style" panose="02050604050505020204" pitchFamily="18" charset="0"/>
              </a:rPr>
              <a:t> </a:t>
            </a:r>
            <a:r>
              <a:rPr lang="it-IT" b="1" dirty="0" err="1" smtClean="0">
                <a:latin typeface="Bookman Old Style" panose="02050604050505020204" pitchFamily="18" charset="0"/>
              </a:rPr>
              <a:t>Repo</a:t>
            </a:r>
            <a:r>
              <a:rPr lang="it-IT" b="1" dirty="0" smtClean="0">
                <a:latin typeface="Bookman Old Style" panose="02050604050505020204" pitchFamily="18" charset="0"/>
              </a:rPr>
              <a:t>:</a:t>
            </a:r>
          </a:p>
          <a:p>
            <a:r>
              <a:rPr lang="it-IT" i="1" dirty="0">
                <a:latin typeface="Bookman Old Style" panose="02050604050505020204" pitchFamily="18" charset="0"/>
              </a:rPr>
              <a:t>https://github.com/ErmannoBartoli99/Analysis-of-Inertia-Weighted-Redundancy-Resolution/tree/main/media</a:t>
            </a:r>
          </a:p>
        </p:txBody>
      </p:sp>
    </p:spTree>
    <p:extLst>
      <p:ext uri="{BB962C8B-B14F-4D97-AF65-F5344CB8AC3E}">
        <p14:creationId xmlns:p14="http://schemas.microsoft.com/office/powerpoint/2010/main" val="20645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LQ Optimization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500250" y="795275"/>
            <a:ext cx="7559700" cy="15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The solution of our problem is obtained in the </a:t>
            </a:r>
            <a:r>
              <a:rPr lang="it" sz="1400" b="1"/>
              <a:t>linear quadratic optimization </a:t>
            </a:r>
            <a:r>
              <a:rPr lang="it" sz="1400"/>
              <a:t>framework;</a:t>
            </a:r>
            <a:br>
              <a:rPr lang="it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We have </a:t>
            </a:r>
            <a:endParaRPr sz="1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/>
              <a:t>	</a:t>
            </a:r>
            <a:endParaRPr sz="1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/>
              <a:t>	subjected to </a:t>
            </a:r>
            <a:endParaRPr sz="1400"/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38" y="1498225"/>
            <a:ext cx="4697224" cy="5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75" y="2213550"/>
            <a:ext cx="24765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500250" y="2965900"/>
            <a:ext cx="7559700" cy="15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The general solution to a LQ problem is </a:t>
            </a: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/>
              <a:t>in the form</a:t>
            </a:r>
            <a:endParaRPr sz="1400"/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250" y="3028225"/>
            <a:ext cx="3438525" cy="36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General solution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0250" y="795275"/>
            <a:ext cx="8175600" cy="34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it" sz="1400" dirty="0"/>
              <a:t>After doing some algebraic manipulations to get to the general formulation, we can apply the general solution to our specific problem</a:t>
            </a:r>
            <a:br>
              <a:rPr lang="it" sz="1400" dirty="0"/>
            </a:br>
            <a:r>
              <a:rPr lang="it" sz="1400" dirty="0"/>
              <a:t/>
            </a:r>
            <a:br>
              <a:rPr lang="it" sz="1400" dirty="0"/>
            </a:b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it" sz="1400" dirty="0"/>
              <a:t>Our solution to this optimization problem is:</a:t>
            </a:r>
            <a:endParaRPr sz="14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 dirty="0"/>
              <a:t>	</a:t>
            </a:r>
            <a:endParaRPr sz="14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 dirty="0"/>
              <a:t> </a:t>
            </a:r>
            <a:r>
              <a:rPr lang="it" sz="1400" dirty="0" smtClean="0"/>
              <a:t>         where 	</a:t>
            </a:r>
            <a:endParaRPr sz="14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 dirty="0"/>
              <a:t>	</a:t>
            </a:r>
            <a:endParaRPr sz="14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400" dirty="0"/>
              <a:t> </a:t>
            </a:r>
            <a:r>
              <a:rPr lang="it" sz="1400" dirty="0" smtClean="0"/>
              <a:t>         it’s </a:t>
            </a:r>
            <a:r>
              <a:rPr lang="it" sz="1400" dirty="0"/>
              <a:t>the weighted pseudoinverse of J</a:t>
            </a:r>
            <a:endParaRPr sz="1400" dirty="0"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75" y="2012500"/>
            <a:ext cx="52101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148" y="2756384"/>
            <a:ext cx="2962275" cy="36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0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Additional comments to the solution</a:t>
            </a: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500250" y="795275"/>
            <a:ext cx="7710300" cy="34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In absence of the damping factor, the solution simply becomes:</a:t>
            </a:r>
            <a:br>
              <a:rPr lang="it" sz="1400"/>
            </a:br>
            <a:r>
              <a:rPr lang="it" sz="1400"/>
              <a:t/>
            </a:r>
            <a:br>
              <a:rPr lang="it" sz="1400"/>
            </a:br>
            <a:r>
              <a:rPr lang="it" sz="1400"/>
              <a:t/>
            </a:r>
            <a:br>
              <a:rPr lang="it" sz="1400"/>
            </a:br>
            <a:r>
              <a:rPr lang="it" sz="1400"/>
              <a:t/>
            </a:r>
            <a:br>
              <a:rPr lang="it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In presence of the damping factor, we’ve chosen it as:</a:t>
            </a:r>
            <a:br>
              <a:rPr lang="it" sz="1400"/>
            </a:br>
            <a:r>
              <a:rPr lang="it" sz="1400"/>
              <a:t/>
            </a:r>
            <a:br>
              <a:rPr lang="it" sz="1400"/>
            </a:br>
            <a:r>
              <a:rPr lang="it" sz="1400"/>
              <a:t/>
            </a:r>
            <a:br>
              <a:rPr lang="it" sz="1400"/>
            </a:br>
            <a:r>
              <a:rPr lang="it" sz="1400"/>
              <a:t/>
            </a:r>
            <a:br>
              <a:rPr lang="it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Since we want that the robot follows the task, we also include a controller in order to recover from task error:</a:t>
            </a: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00" y="1143175"/>
            <a:ext cx="31051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125" y="1855550"/>
            <a:ext cx="13335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388" y="3654575"/>
            <a:ext cx="292417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8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Setup - Robot Structure</a:t>
            </a: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0" y="948275"/>
            <a:ext cx="3808250" cy="15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450" y="2673700"/>
            <a:ext cx="2675850" cy="17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/>
        </p:nvSpPr>
        <p:spPr>
          <a:xfrm>
            <a:off x="4465675" y="1424775"/>
            <a:ext cx="42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table shows the DH parameters of the robot</a:t>
            </a:r>
            <a:endParaRPr/>
          </a:p>
        </p:txBody>
      </p:sp>
      <p:sp>
        <p:nvSpPr>
          <p:cNvPr id="69" name="Google Shape;69;p8"/>
          <p:cNvSpPr txBox="1"/>
          <p:nvPr/>
        </p:nvSpPr>
        <p:spPr>
          <a:xfrm>
            <a:off x="4465675" y="3335450"/>
            <a:ext cx="420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table shows the length of the links and the distances of the center of masses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Setup - Dynamic Parameters</a:t>
            </a:r>
            <a:endParaRPr/>
          </a:p>
        </p:txBody>
      </p:sp>
      <p:pic>
        <p:nvPicPr>
          <p:cNvPr id="75" name="Google Shape;7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50" y="916725"/>
            <a:ext cx="3207475" cy="13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/>
        </p:nvSpPr>
        <p:spPr>
          <a:xfrm>
            <a:off x="4061625" y="1382225"/>
            <a:ext cx="472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table shows the masses and the inertia values for the links</a:t>
            </a:r>
            <a:endParaRPr/>
          </a:p>
        </p:txBody>
      </p:sp>
      <p:sp>
        <p:nvSpPr>
          <p:cNvPr id="77" name="Google Shape;77;p9"/>
          <p:cNvSpPr txBox="1"/>
          <p:nvPr/>
        </p:nvSpPr>
        <p:spPr>
          <a:xfrm>
            <a:off x="404025" y="3040900"/>
            <a:ext cx="8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 u="sng"/>
              <a:t>OBS:</a:t>
            </a:r>
            <a:endParaRPr b="1" i="1" u="sng"/>
          </a:p>
        </p:txBody>
      </p:sp>
      <p:pic>
        <p:nvPicPr>
          <p:cNvPr id="78" name="Google Shape;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450" y="2868150"/>
            <a:ext cx="8034674" cy="7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Simulink Model (1)</a:t>
            </a:r>
            <a:endParaRPr/>
          </a:p>
        </p:txBody>
      </p:sp>
      <p:pic>
        <p:nvPicPr>
          <p:cNvPr id="84" name="Google Shape;8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0" y="720313"/>
            <a:ext cx="5197599" cy="37028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/>
        </p:nvSpPr>
        <p:spPr>
          <a:xfrm>
            <a:off x="5989425" y="852575"/>
            <a:ext cx="2686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This figure shows the first part of the model that we built on using simulink, the second part is showed in the following slide</a:t>
            </a:r>
            <a:endParaRPr sz="1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1116012" y="307181"/>
            <a:ext cx="7559700" cy="4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Simulink Model (2)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00" y="743075"/>
            <a:ext cx="8800225" cy="386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la sapienza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BBE0E3"/>
      </a:accent4>
      <a:accent5>
        <a:srgbClr val="FFFF00"/>
      </a:accent5>
      <a:accent6>
        <a:srgbClr val="FFFFFF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552</Words>
  <Application>Microsoft Office PowerPoint</Application>
  <PresentationFormat>Presentazione su schermo (16:9)</PresentationFormat>
  <Paragraphs>92</Paragraphs>
  <Slides>26</Slides>
  <Notes>25</Notes>
  <HiddenSlides>0</HiddenSlides>
  <MMClips>10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9" baseType="lpstr">
      <vt:lpstr>Arial</vt:lpstr>
      <vt:lpstr>Bookman Old Style</vt:lpstr>
      <vt:lpstr>la sapienza</vt:lpstr>
      <vt:lpstr>Analysis of Inertia-Weighted Redundancy Resolution</vt:lpstr>
      <vt:lpstr>Introduction to the problem</vt:lpstr>
      <vt:lpstr>LQ Optimization</vt:lpstr>
      <vt:lpstr>General solution</vt:lpstr>
      <vt:lpstr>Additional comments to the solution</vt:lpstr>
      <vt:lpstr>Simulation Setup - Robot Structure</vt:lpstr>
      <vt:lpstr>Simulation Setup - Dynamic Parameters</vt:lpstr>
      <vt:lpstr>Simulink Model (1)</vt:lpstr>
      <vt:lpstr>Simulink Model (2)</vt:lpstr>
      <vt:lpstr>Matlab Robotics System Toolbox</vt:lpstr>
      <vt:lpstr>Generation of trajectories (1)</vt:lpstr>
      <vt:lpstr>Generation of trajectories (2)</vt:lpstr>
      <vt:lpstr>Linear Path</vt:lpstr>
      <vt:lpstr>Results on a linear path - Absence of gravity term (1)</vt:lpstr>
      <vt:lpstr>Results on a linear path - Absence of gravity term (2)</vt:lpstr>
      <vt:lpstr>Results on a linear path - Absence of gravity term (3)</vt:lpstr>
      <vt:lpstr>Results on a linear path - Absence of gravity term (4)</vt:lpstr>
      <vt:lpstr>Results on a linear path – Presence of gravity term (1)</vt:lpstr>
      <vt:lpstr>Results on a linear path – Presence of gravity term (2)</vt:lpstr>
      <vt:lpstr>Results on a circular path– Absence of gravity term (1)</vt:lpstr>
      <vt:lpstr>Results on a circular path– Absence of gravity term (2)</vt:lpstr>
      <vt:lpstr>Results on a circular path– Presence of gravity term (1)</vt:lpstr>
      <vt:lpstr>Results on a circular path– Presence of gravity term (2)</vt:lpstr>
      <vt:lpstr>Why a damping factor is useful?</vt:lpstr>
      <vt:lpstr>The same task with a damping factor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Inertia-Weighted Redundancy Resolution</dc:title>
  <dc:creator>Ermanno Bartoli</dc:creator>
  <cp:lastModifiedBy>Dell</cp:lastModifiedBy>
  <cp:revision>10</cp:revision>
  <dcterms:modified xsi:type="dcterms:W3CDTF">2021-07-27T13:53:30Z</dcterms:modified>
</cp:coreProperties>
</file>